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1" r:id="rId8"/>
    <p:sldId id="262" r:id="rId9"/>
    <p:sldId id="263" r:id="rId10"/>
    <p:sldId id="264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92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3" r:id="rId37"/>
    <p:sldId id="294" r:id="rId38"/>
    <p:sldId id="29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828EA51-227E-4866-A2D4-7D923091108F}">
          <p14:sldIdLst>
            <p14:sldId id="256"/>
            <p14:sldId id="257"/>
            <p14:sldId id="258"/>
            <p14:sldId id="259"/>
            <p14:sldId id="265"/>
            <p14:sldId id="266"/>
            <p14:sldId id="261"/>
            <p14:sldId id="262"/>
            <p14:sldId id="263"/>
            <p14:sldId id="264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92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g>
</file>

<file path=ppt/media/image2.gif>
</file>

<file path=ppt/media/image3.gi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E3E03-2EC7-4DBF-A103-C914D9FC9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112D4-283B-4EF1-B277-6728BBECD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FD9D8-BC4E-4CBD-8ECC-F83FD5331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3F3A3-AA63-4306-8175-7F2920DEE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34D6F-1CCA-4576-83F6-2E4F925D5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10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B4B8B-F6B7-4A49-8E98-307E60B26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FD9C2-887F-492A-B6FD-A1F8AF18A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CC0AD-277F-4010-8AD3-3A67DF47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768B-9531-4AD4-9F1E-1B039A4E8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12B91-08CF-44F3-93E6-C93FAC56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56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E47302-9B1B-4AE0-9566-3DC32EB68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83A9C-DA92-4ADC-A122-BD6985024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A338A-847F-4589-B8EC-6DCAC74E2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BAFD4-9262-4DD7-BC2F-E283BACC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E1A6A-450B-40C3-8E93-89CFDFDF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371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6ACBC-7119-4E94-A692-3D5A3800D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B68B5-FF00-4755-9CAA-7B25AA328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19BCC-9E6B-4FEB-BE9D-F925ADC78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2F368-FC48-483F-AC5E-A3017F02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780BD-49FB-49C8-A571-B21751452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9F54-C0A0-4996-8ECA-2D38C21DA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FF783-2CB7-4206-AF0A-1836DF5A16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0E85E-DF82-478D-9490-388B79F32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2935-EA55-4CDA-9A35-FB1C563A6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1693D-DC24-4687-AFB8-49043498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6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24408-F091-47F8-A5A9-41946C827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18954-18D1-4B46-B53B-A5F7D9C11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E1053D-C877-4E8E-9753-206FF90F7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84EDC-93F4-4C5D-884E-69891E216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C559B-BCEB-48D9-B968-D0E6B61E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7CA46B-939D-49C8-A0EB-ED245D5D5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6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B8539-30E3-4F17-8A1A-5FA741D77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77AB2-FC6F-4B0E-BC8F-A1E384590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90E6A6-1736-4D96-BC23-6C6A3A9EF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78FD47-5526-42FA-B28E-D646F75A8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73426-37CB-4D7F-B521-F101E34A37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72BF9-1A7E-4402-A81E-5478685E3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D133DD-9DBA-452B-8568-3893FC57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B2A480-5B85-4656-AB65-CAAA6749F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22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9BB0D-C890-46DC-AB2B-3D5DDA806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F617F1-CB0A-4E58-8CA3-8C485E5AE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B35366-902D-48C4-B3DB-390447644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EFE59D-1FD7-4306-AE11-FC98F553A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19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4A1EA9-D6B9-473F-A510-A90D9910C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E25E5-8058-4C71-AEA7-17EA024D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92806-1B07-4802-9A30-61610E9DF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574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7BF8D-2764-47BE-87CA-3C45A148C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B1FAB-A5B9-4E1D-A255-026622313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D2E97-01FE-443E-A347-BB2E53CC7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8307B-A52B-4ABF-8074-66BFB01D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7BFEA-51A6-4FBA-95C2-25D2E9DA9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841384-737A-40FF-A075-DE4F92F3A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32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79D19-54A2-4926-AE9F-0547DAED1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CDB031-A86A-4462-92BA-93E0A3774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D1012-6C69-442A-B826-A73E33957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8518B-5013-4BFD-BCE1-D671910EF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5F94D-AD0E-4C6D-9761-4D453FA20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44B83-60D3-4DE5-BEB6-79DD1560A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83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29CA10-E9B5-4E35-BBF1-6A521E6C7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8BD3E-C7EA-4DFE-BE9E-BC1A8116C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0EC63-4BC4-4811-A06B-B383DB692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DD501-E123-4D2B-8505-F5BDD96C6BC2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FFAD4-3074-4B50-AB4E-BF8BD5763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C9CCE-0E90-4DC9-996E-76F939C14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2DD5C-ADB0-40C3-907F-EAE26B8FF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4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89B7E9-CA38-4B89-B5CB-BCB0C0C63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80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115970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Aliases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CD, DIR, LS, WGET, MKDIR, COPY …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These are all aliases for PowerShell commands. They have the same name as Windows/Linux commands, but with different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Get-Alias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079DEB-9F8E-4BAD-A2D4-4A8B4990A411}"/>
              </a:ext>
            </a:extLst>
          </p:cNvPr>
          <p:cNvSpPr txBox="1"/>
          <p:nvPr/>
        </p:nvSpPr>
        <p:spPr>
          <a:xfrm>
            <a:off x="7445971" y="6115578"/>
            <a:ext cx="46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about_Aliases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980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231531" y="1301262"/>
            <a:ext cx="1172893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Pipeline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Pipeline is a series of commands connected by pipeline operator |.</a:t>
            </a:r>
          </a:p>
          <a:p>
            <a:r>
              <a:rPr lang="en-US" sz="2400" dirty="0">
                <a:solidFill>
                  <a:schemeClr val="bg1"/>
                </a:solidFill>
              </a:rPr>
              <a:t>Each pipeline operator sends the results of the preceding command to the next command.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Command-1 | Command-2 | Command-3 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results usually produce objects as their output and they are displayed at the console (sometimes the last command doesn’t produce any output)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Examples</a:t>
            </a:r>
          </a:p>
          <a:p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Get-Service | Out-File services.txt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Get-Process Notepad.exe | Stop-Service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ChildItem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~\Downloads\ | Select-Object Name</a:t>
            </a:r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C000"/>
                </a:solidFill>
                <a:latin typeface="Consolas" panose="020B0609020204030204" pitchFamily="49" charset="0"/>
              </a:rPr>
              <a:t>Get-Help Get-Service -Full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5F2370-A120-4E2D-8A2A-A25268C3B3E7}"/>
              </a:ext>
            </a:extLst>
          </p:cNvPr>
          <p:cNvSpPr txBox="1"/>
          <p:nvPr/>
        </p:nvSpPr>
        <p:spPr>
          <a:xfrm>
            <a:off x="7445971" y="6115578"/>
            <a:ext cx="46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about_pipelines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748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with Objects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Every action you take in Windows PowerShell occurs within context of objects.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 object is made up of three types of data: the objects type, its methods, and its properties.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 discover more about object we are working with we can use Get-Member.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ChildItem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C: | Where-Object {$_.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PSisContainer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–eq $false} | Get-Member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ChildItem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C: | Where-Object {$_.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PSisContainer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–eq $True} | Get-Member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Get-Service | Get-Member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Get-Process | Get-Member</a:t>
            </a:r>
          </a:p>
        </p:txBody>
      </p:sp>
    </p:spTree>
    <p:extLst>
      <p:ext uri="{BB962C8B-B14F-4D97-AF65-F5344CB8AC3E}">
        <p14:creationId xmlns:p14="http://schemas.microsoft.com/office/powerpoint/2010/main" val="2326722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with Objects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Exercise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What type of objects are outputted from following commands: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Get-Item $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PSHome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\powershell.exe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ScheduledTask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TimeZone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Get-Service |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ConvertTo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-Json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Get-Process 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Get-Counter '\processor(_total)\% processor time’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Get-Content $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env:WinDir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\system.ini</a:t>
            </a:r>
          </a:p>
        </p:txBody>
      </p:sp>
    </p:spTree>
    <p:extLst>
      <p:ext uri="{BB962C8B-B14F-4D97-AF65-F5344CB8AC3E}">
        <p14:creationId xmlns:p14="http://schemas.microsoft.com/office/powerpoint/2010/main" val="2599809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with Objects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Useful Cmdlets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ForEach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Group-Object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Select-Object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Sort-Object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Where-Object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Measure-Object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Compare-Object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137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with Objects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Exercise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Filter only those processes that have a visible window. </a:t>
            </a:r>
          </a:p>
          <a:p>
            <a:r>
              <a:rPr lang="en-US" sz="2400" dirty="0">
                <a:solidFill>
                  <a:schemeClr val="bg1"/>
                </a:solidFill>
              </a:rPr>
              <a:t>And then, output their name, window title, and a path to an executable.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Hint: Get-Member is your friend.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Hint 2: Get-Help might help as well.</a:t>
            </a:r>
          </a:p>
        </p:txBody>
      </p:sp>
    </p:spTree>
    <p:extLst>
      <p:ext uri="{BB962C8B-B14F-4D97-AF65-F5344CB8AC3E}">
        <p14:creationId xmlns:p14="http://schemas.microsoft.com/office/powerpoint/2010/main" val="1386069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Loops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Hey, it’s loops!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Do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While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Until</a:t>
            </a:r>
          </a:p>
          <a:p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ForEach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DAE617-F16B-47FC-9F45-1FE8591B4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609" y="1160584"/>
            <a:ext cx="6693685" cy="453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20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53550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Formatting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Changes representation of objects (and Object type).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Cannot be used in pipeline with standard Get/Set cmdlets (different properties, methods, type).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Useful when you need to show data differently (easier viewing, creating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Format-List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Format-Table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Format-Wide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586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555673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Collection of values or objects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Define: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$array1 = @(“Llama”,”Duck”,23,$false)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Update: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$array1[3] = $true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706D0F-E91C-4F59-872B-61BE55C98774}"/>
              </a:ext>
            </a:extLst>
          </p:cNvPr>
          <p:cNvSpPr txBox="1"/>
          <p:nvPr/>
        </p:nvSpPr>
        <p:spPr>
          <a:xfrm>
            <a:off x="5715000" y="1415562"/>
            <a:ext cx="621616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HashTables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Key value pairs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Define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$hash1 = @{}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$hash1.Add(“Llama”, “Cool”)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$hash1.Add(“Cat”,”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Sux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694384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2" y="1336432"/>
            <a:ext cx="53721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Writing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Function definition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Function foo()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echo “Hello World”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OR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CD431-3B23-4A7A-B247-F85C3D89C44A}"/>
              </a:ext>
            </a:extLst>
          </p:cNvPr>
          <p:cNvSpPr txBox="1"/>
          <p:nvPr/>
        </p:nvSpPr>
        <p:spPr>
          <a:xfrm>
            <a:off x="158262" y="4699146"/>
            <a:ext cx="51522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Function bar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param (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	$Name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)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echo “Hello $Name”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5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62447E-235F-46A7-BE24-5C0F90D0CB2C}"/>
              </a:ext>
            </a:extLst>
          </p:cNvPr>
          <p:cNvSpPr txBox="1"/>
          <p:nvPr/>
        </p:nvSpPr>
        <p:spPr>
          <a:xfrm>
            <a:off x="888021" y="685799"/>
            <a:ext cx="99704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</a:rPr>
              <a:t>Windows PowerShell</a:t>
            </a:r>
          </a:p>
          <a:p>
            <a:pPr algn="ctr"/>
            <a:r>
              <a:rPr lang="en-US" sz="8000" b="1" dirty="0">
                <a:solidFill>
                  <a:schemeClr val="bg1"/>
                </a:solidFill>
              </a:rPr>
              <a:t>Training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052A52-EA5D-4CF1-8CAB-6B583C22E7B3}"/>
              </a:ext>
            </a:extLst>
          </p:cNvPr>
          <p:cNvSpPr txBox="1"/>
          <p:nvPr/>
        </p:nvSpPr>
        <p:spPr>
          <a:xfrm>
            <a:off x="1951892" y="5341204"/>
            <a:ext cx="925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Ilija Petrovic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</a:rPr>
              <a:t>Zuehlke Engineering</a:t>
            </a:r>
          </a:p>
        </p:txBody>
      </p:sp>
    </p:spTree>
    <p:extLst>
      <p:ext uri="{BB962C8B-B14F-4D97-AF65-F5344CB8AC3E}">
        <p14:creationId xmlns:p14="http://schemas.microsoft.com/office/powerpoint/2010/main" val="3675568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2" y="1336432"/>
            <a:ext cx="109903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Exercise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Create a function that will take two parameters, Name and Age, and write the output as a hash table.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Expected output:</a:t>
            </a:r>
          </a:p>
          <a:p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</a:rPr>
              <a:t>Name                           Value                                                                                                             </a:t>
            </a:r>
          </a:p>
          <a:p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</a:rPr>
              <a:t>----                           -----                                                                                                             </a:t>
            </a:r>
          </a:p>
          <a:p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</a:rPr>
              <a:t>George                         23    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7761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2" y="1336432"/>
            <a:ext cx="1099038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Exercise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Create a function that will do following tasks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Start Notepad.exe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Write to console “Notepad has been started”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Return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ProcessName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, Version of the file and date/time when the process was started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Close the process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706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Scripts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Extension .ps1</a:t>
            </a:r>
          </a:p>
          <a:p>
            <a:r>
              <a:rPr lang="en-US" sz="2400" dirty="0">
                <a:solidFill>
                  <a:schemeClr val="bg1"/>
                </a:solidFill>
              </a:rPr>
              <a:t>Execution is handled by PowerShell execution policy </a:t>
            </a: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ExecutionPolicy</a:t>
            </a:r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How to execute: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.\script.ps1 parameter1 parameter2 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– New scope. Once script is done – discarded.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. .\script.ps1 parameter1 parameter2 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– Existing scope. Vars retained.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&amp; “C:\My Scripts\script.ps1” parameter1 parameter2 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– Same as first, but if there’s space in path.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3772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Scripts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Exercise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Create a script that will do following: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Output, in hash table, following values: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MAC address of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WiFi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Adapter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IP Address of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WiFi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 Adapter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Disk size (in GB)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Computer Name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Hint: Use Help to find commands that work with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NetAdapter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NetIPAddress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, Disk.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Additionally, try to Dot-Source the script and see what changes.</a:t>
            </a:r>
          </a:p>
        </p:txBody>
      </p:sp>
    </p:spTree>
    <p:extLst>
      <p:ext uri="{BB962C8B-B14F-4D97-AF65-F5344CB8AC3E}">
        <p14:creationId xmlns:p14="http://schemas.microsoft.com/office/powerpoint/2010/main" val="703005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Advanced stuff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B70C56-3763-4CEE-A1A0-A4D55FE9C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6" y="1798096"/>
            <a:ext cx="11005659" cy="503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305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Advanced functions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Functions but nicer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Cmdlets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Definition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5D933-5BAC-4F53-8D31-964D09CC501B}"/>
              </a:ext>
            </a:extLst>
          </p:cNvPr>
          <p:cNvSpPr txBox="1"/>
          <p:nvPr/>
        </p:nvSpPr>
        <p:spPr>
          <a:xfrm>
            <a:off x="5345723" y="1855177"/>
            <a:ext cx="68462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Function Get-Stuff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[</a:t>
            </a:r>
            <a:r>
              <a:rPr lang="en-US" u="sng" dirty="0" err="1">
                <a:solidFill>
                  <a:srgbClr val="FFC000"/>
                </a:solidFill>
                <a:latin typeface="Consolas" panose="020B0609020204030204" pitchFamily="49" charset="0"/>
              </a:rPr>
              <a:t>CmdletBinding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()]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param (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	[Parameter(Mandatory=$true,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	</a:t>
            </a:r>
            <a:r>
              <a:rPr lang="en-US" u="sng" dirty="0" err="1">
                <a:solidFill>
                  <a:srgbClr val="FFC000"/>
                </a:solidFill>
                <a:latin typeface="Consolas" panose="020B0609020204030204" pitchFamily="49" charset="0"/>
              </a:rPr>
              <a:t>ValueFromPipelineByPropertyName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=$true</a:t>
            </a:r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	$Param1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)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	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Begin {}</a:t>
            </a:r>
          </a:p>
          <a:p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</a:rPr>
              <a:t>	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Process {}</a:t>
            </a:r>
          </a:p>
          <a:p>
            <a:r>
              <a:rPr lang="en-US" dirty="0">
                <a:solidFill>
                  <a:srgbClr val="FFC000"/>
                </a:solidFill>
                <a:latin typeface="Consolas" panose="020B0609020204030204" pitchFamily="49" charset="0"/>
              </a:rPr>
              <a:t>	</a:t>
            </a:r>
            <a:r>
              <a:rPr lang="en-US" u="sng" dirty="0">
                <a:solidFill>
                  <a:srgbClr val="FFC000"/>
                </a:solidFill>
                <a:latin typeface="Consolas" panose="020B0609020204030204" pitchFamily="49" charset="0"/>
              </a:rPr>
              <a:t>End{}</a:t>
            </a: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0220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Advanced functions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Exercise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Create advanced function that will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Take int array from pipeline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For each int, do some math operations (add, subtract, divide, 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Output hash table with new and old value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2002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Powershell</a:t>
            </a:r>
            <a:r>
              <a:rPr lang="en-US" sz="2400" dirty="0">
                <a:solidFill>
                  <a:schemeClr val="bg1"/>
                </a:solidFill>
              </a:rPr>
              <a:t> Modules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Means to organize all functions.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Anathomy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Code file (.psm1)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Dependencies (additional libraries)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Manifest file (.psd1)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Directory encapsulating all of the above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DEMO: Create new PowerShell module</a:t>
            </a:r>
          </a:p>
          <a:p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9941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58261" y="1336432"/>
            <a:ext cx="1193995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Package Management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PowerShell Gallery (</a:t>
            </a:r>
            <a:r>
              <a:rPr lang="en-US" sz="2000" dirty="0" err="1">
                <a:solidFill>
                  <a:schemeClr val="bg1"/>
                </a:solidFill>
              </a:rPr>
              <a:t>nuGet</a:t>
            </a:r>
            <a:r>
              <a:rPr lang="en-US" sz="2000" dirty="0">
                <a:solidFill>
                  <a:schemeClr val="bg1"/>
                </a:solidFill>
              </a:rPr>
              <a:t> gallery)</a:t>
            </a:r>
          </a:p>
          <a:p>
            <a:r>
              <a:rPr lang="en-US" sz="2000" dirty="0">
                <a:solidFill>
                  <a:schemeClr val="bg1"/>
                </a:solidFill>
              </a:rPr>
              <a:t>Streamlined way of installing PowerShell modules from community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Find-Package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Get-Package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Install-Package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Save-Package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Uninstall-Package</a:t>
            </a:r>
          </a:p>
        </p:txBody>
      </p:sp>
    </p:spTree>
    <p:extLst>
      <p:ext uri="{BB962C8B-B14F-4D97-AF65-F5344CB8AC3E}">
        <p14:creationId xmlns:p14="http://schemas.microsoft.com/office/powerpoint/2010/main" val="3314853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Error Handling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Two types of errors: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Terminating errors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Non-Terminating errors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Terminating errors can be handled, non-terminating can not.</a:t>
            </a:r>
            <a:b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</a:rPr>
              <a:t>However, we can convert them to terminating.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ErrorAction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 Stop parameter OR setting $</a:t>
            </a:r>
            <a:r>
              <a:rPr lang="en-US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ErrorActionPreference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 to “Stop” globally.</a:t>
            </a:r>
          </a:p>
          <a:p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Try{}</a:t>
            </a: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Catch{}</a:t>
            </a: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Finally{}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713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Module 1: PowerShell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to install and startup PowerShell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Using Help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Basic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Operators (Comparison, Logical, Types)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Aliases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Working with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Sorting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Filtering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Formatting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Arrays &amp; Hash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Writing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Writing scripts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77FECF-0B56-4B38-8C79-DB65A7B2359A}"/>
              </a:ext>
            </a:extLst>
          </p:cNvPr>
          <p:cNvSpPr txBox="1"/>
          <p:nvPr/>
        </p:nvSpPr>
        <p:spPr>
          <a:xfrm>
            <a:off x="5398477" y="1266092"/>
            <a:ext cx="457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Module 2: Advanced aspects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Advanced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PowerShell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Package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Error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Analyze and debug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 .NET Framework in PowerShell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Call REST APIs with PowerShell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Working with files, CSVs, JSON and XML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PowerShell Remoting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Module 3: Quality and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Unit Testing with Pester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PowerShell  Approved Verbs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Static Script Analysis with </a:t>
            </a:r>
            <a:r>
              <a:rPr lang="en-US" dirty="0" err="1">
                <a:solidFill>
                  <a:schemeClr val="bg1"/>
                </a:solidFill>
              </a:rPr>
              <a:t>PSScriptAnalyzer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4758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Debugging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Two ways to do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Write-Output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Breakpoints (ISE only)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Breakpoints can 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Variable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Set line breakpoint (F9) in ISE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Set variable breakpoint (Set-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PSBreakPoint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Get list of breakpoints (Get-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PSBreakPoint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Disable breakpoints (Disable-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BreakPoint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Remove breakpoints (Remove-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BreakPoint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Call stack 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Ctrl+Shift+D</a:t>
            </a:r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46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.NET in </a:t>
            </a:r>
            <a:r>
              <a:rPr lang="en-US" sz="2400" dirty="0" err="1">
                <a:solidFill>
                  <a:schemeClr val="bg1"/>
                </a:solidFill>
              </a:rPr>
              <a:t>Powershell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Public static methods are readily available to be called from PowerShell.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[datetime]::Parse("5/23/2018 11:39PM")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We can also create new instances of .NET Objects using </a:t>
            </a:r>
            <a:b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New-Object 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System.Net.WebClient</a:t>
            </a: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We can also load external assemblies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Add-Type </a:t>
            </a:r>
          </a:p>
          <a:p>
            <a:endParaRPr lang="en-US" sz="20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Reflection API</a:t>
            </a:r>
          </a:p>
          <a:p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Some of libraries simply cannot be loaded with Add-Type.</a:t>
            </a:r>
            <a:b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For these Reflection </a:t>
            </a:r>
            <a:r>
              <a:rPr lang="en-US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Api</a:t>
            </a:r>
            <a:r>
              <a:rPr lang="en-US" sz="2000" dirty="0">
                <a:solidFill>
                  <a:schemeClr val="bg1"/>
                </a:solidFill>
                <a:latin typeface="Consolas" panose="020B0609020204030204" pitchFamily="49" charset="0"/>
              </a:rPr>
              <a:t> usually works </a:t>
            </a:r>
          </a:p>
          <a:p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[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System.Reflection.Assembly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]::</a:t>
            </a:r>
            <a:r>
              <a:rPr lang="en-US" sz="2000" dirty="0" err="1">
                <a:solidFill>
                  <a:srgbClr val="FFFF00"/>
                </a:solidFill>
                <a:latin typeface="Consolas" panose="020B0609020204030204" pitchFamily="49" charset="0"/>
              </a:rPr>
              <a:t>LoadFrom</a:t>
            </a:r>
            <a:r>
              <a:rPr lang="en-US" sz="2000" dirty="0">
                <a:solidFill>
                  <a:srgbClr val="FFFF00"/>
                </a:solidFill>
                <a:latin typeface="Consolas" panose="020B0609020204030204" pitchFamily="49" charset="0"/>
              </a:rPr>
              <a:t>($path)</a:t>
            </a:r>
          </a:p>
        </p:txBody>
      </p:sp>
    </p:spTree>
    <p:extLst>
      <p:ext uri="{BB962C8B-B14F-4D97-AF65-F5344CB8AC3E}">
        <p14:creationId xmlns:p14="http://schemas.microsoft.com/office/powerpoint/2010/main" val="17662258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REST API</a:t>
            </a:r>
          </a:p>
          <a:p>
            <a:endParaRPr lang="en-US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Rather simple to use: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Invoke-</a:t>
            </a:r>
            <a:r>
              <a:rPr lang="en-US" sz="2000" dirty="0" err="1">
                <a:solidFill>
                  <a:srgbClr val="FFFF00"/>
                </a:solidFill>
              </a:rPr>
              <a:t>RestMethod</a:t>
            </a:r>
            <a:r>
              <a:rPr lang="en-US" sz="2000" dirty="0">
                <a:solidFill>
                  <a:schemeClr val="bg1"/>
                </a:solidFill>
              </a:rPr>
              <a:t> OR </a:t>
            </a:r>
            <a:r>
              <a:rPr lang="en-US" sz="2000" dirty="0">
                <a:solidFill>
                  <a:srgbClr val="FFFF00"/>
                </a:solidFill>
              </a:rPr>
              <a:t>Invoke-</a:t>
            </a:r>
            <a:r>
              <a:rPr lang="en-US" sz="2000" dirty="0" err="1">
                <a:solidFill>
                  <a:srgbClr val="FFFF00"/>
                </a:solidFill>
              </a:rPr>
              <a:t>WebRequest</a:t>
            </a:r>
            <a:r>
              <a:rPr lang="en-US" sz="2000" dirty="0">
                <a:solidFill>
                  <a:srgbClr val="FFFF00"/>
                </a:solidFill>
              </a:rPr>
              <a:t> + </a:t>
            </a:r>
            <a:r>
              <a:rPr lang="en-US" sz="2000" dirty="0" err="1">
                <a:solidFill>
                  <a:srgbClr val="FFFF00"/>
                </a:solidFill>
              </a:rPr>
              <a:t>ConvertFrom</a:t>
            </a:r>
            <a:r>
              <a:rPr lang="en-US" sz="2000" dirty="0">
                <a:solidFill>
                  <a:srgbClr val="FFFF00"/>
                </a:solidFill>
              </a:rPr>
              <a:t>-Json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Supports authentication, custom headers etc..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Example: Google books API</a:t>
            </a:r>
          </a:p>
        </p:txBody>
      </p:sp>
    </p:spTree>
    <p:extLst>
      <p:ext uri="{BB962C8B-B14F-4D97-AF65-F5344CB8AC3E}">
        <p14:creationId xmlns:p14="http://schemas.microsoft.com/office/powerpoint/2010/main" val="35814807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Exercise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Create PowerShell script or a function that will accomplish following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Connect to </a:t>
            </a:r>
            <a:r>
              <a:rPr lang="en-US" sz="2400" dirty="0" err="1">
                <a:solidFill>
                  <a:schemeClr val="bg1"/>
                </a:solidFill>
              </a:rPr>
              <a:t>Giphy</a:t>
            </a:r>
            <a:r>
              <a:rPr lang="en-US" sz="2400" dirty="0">
                <a:solidFill>
                  <a:schemeClr val="bg1"/>
                </a:solidFill>
              </a:rPr>
              <a:t> API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Search for images of Llama, Cat and Dog</a:t>
            </a: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Download one for each defined search terms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Giphy</a:t>
            </a:r>
            <a:r>
              <a:rPr lang="en-US" sz="2400" dirty="0">
                <a:solidFill>
                  <a:schemeClr val="bg1"/>
                </a:solidFill>
              </a:rPr>
              <a:t> API requires authentication so you will need to register to get API key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7077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Working with CSV, XML and JSON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Powershell</a:t>
            </a:r>
            <a:r>
              <a:rPr lang="en-US" sz="2400" dirty="0">
                <a:solidFill>
                  <a:schemeClr val="bg1"/>
                </a:solidFill>
              </a:rPr>
              <a:t> natively supports these formats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Import-CSV / Export-CSV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ConvertFrom</a:t>
            </a:r>
            <a:r>
              <a:rPr lang="en-US" sz="2400" dirty="0">
                <a:solidFill>
                  <a:schemeClr val="bg1"/>
                </a:solidFill>
              </a:rPr>
              <a:t>-CSV / </a:t>
            </a:r>
            <a:r>
              <a:rPr lang="en-US" sz="2400" dirty="0" err="1">
                <a:solidFill>
                  <a:schemeClr val="bg1"/>
                </a:solidFill>
              </a:rPr>
              <a:t>ConvertTo</a:t>
            </a:r>
            <a:r>
              <a:rPr lang="en-US" sz="2400" dirty="0">
                <a:solidFill>
                  <a:schemeClr val="bg1"/>
                </a:solidFill>
              </a:rPr>
              <a:t>-CSV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ConvertTo</a:t>
            </a:r>
            <a:r>
              <a:rPr lang="en-US" sz="2400" dirty="0">
                <a:solidFill>
                  <a:schemeClr val="bg1"/>
                </a:solidFill>
              </a:rPr>
              <a:t>-Xml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Select-Xml</a:t>
            </a:r>
          </a:p>
          <a:p>
            <a:r>
              <a:rPr lang="en-US" sz="2400" dirty="0">
                <a:solidFill>
                  <a:schemeClr val="bg1"/>
                </a:solidFill>
              </a:rPr>
              <a:t>Import-</a:t>
            </a:r>
            <a:r>
              <a:rPr lang="en-US" sz="2400" dirty="0" err="1">
                <a:solidFill>
                  <a:schemeClr val="bg1"/>
                </a:solidFill>
              </a:rPr>
              <a:t>Clixml</a:t>
            </a:r>
            <a:r>
              <a:rPr lang="en-US" sz="2400" dirty="0">
                <a:solidFill>
                  <a:schemeClr val="bg1"/>
                </a:solidFill>
              </a:rPr>
              <a:t> / Export-</a:t>
            </a:r>
            <a:r>
              <a:rPr lang="en-US" sz="2400" dirty="0" err="1">
                <a:solidFill>
                  <a:schemeClr val="bg1"/>
                </a:solidFill>
              </a:rPr>
              <a:t>Clixml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ConvertFrom</a:t>
            </a:r>
            <a:r>
              <a:rPr lang="en-US" sz="2400" dirty="0">
                <a:solidFill>
                  <a:schemeClr val="bg1"/>
                </a:solidFill>
              </a:rPr>
              <a:t>-Json / </a:t>
            </a:r>
            <a:r>
              <a:rPr lang="en-US" sz="2400" dirty="0" err="1">
                <a:solidFill>
                  <a:schemeClr val="bg1"/>
                </a:solidFill>
              </a:rPr>
              <a:t>ConvertTo</a:t>
            </a:r>
            <a:r>
              <a:rPr lang="en-US" sz="2400" dirty="0">
                <a:solidFill>
                  <a:schemeClr val="bg1"/>
                </a:solidFill>
              </a:rPr>
              <a:t>-Json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846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PowerShell Remoting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Used to simplify administration of multiple systems.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Some cmdlets natively support it via –</a:t>
            </a:r>
            <a:r>
              <a:rPr lang="en-US" sz="2000" dirty="0" err="1">
                <a:solidFill>
                  <a:schemeClr val="bg1"/>
                </a:solidFill>
              </a:rPr>
              <a:t>ComputerName</a:t>
            </a:r>
            <a:r>
              <a:rPr lang="en-US" sz="2000" dirty="0">
                <a:solidFill>
                  <a:schemeClr val="bg1"/>
                </a:solidFill>
              </a:rPr>
              <a:t> parameter.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</a:rPr>
              <a:t>Powershell</a:t>
            </a:r>
            <a:r>
              <a:rPr lang="en-US" sz="2000" dirty="0">
                <a:solidFill>
                  <a:schemeClr val="bg1"/>
                </a:solidFill>
              </a:rPr>
              <a:t> remoting uses WS-Management protocol (ports 5985/5986).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It lets you run commands on remote Windows machines and start interactive sessions (kind of like SSH) and execute scripts against multiple remote </a:t>
            </a:r>
            <a:r>
              <a:rPr lang="en-US" sz="2000" dirty="0" err="1">
                <a:solidFill>
                  <a:schemeClr val="bg1"/>
                </a:solidFill>
              </a:rPr>
              <a:t>machies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292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Quality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PowerShell quality can be ensured by running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Static code analysis (</a:t>
            </a:r>
            <a:r>
              <a:rPr lang="en-US" sz="2400" dirty="0" err="1">
                <a:solidFill>
                  <a:schemeClr val="bg1"/>
                </a:solidFill>
              </a:rPr>
              <a:t>PSScriptAnalyzer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Unit tests (Pester)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Integration tests (Pester)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Best practices are to include all three testing methods in PowerShell CI process before the </a:t>
            </a:r>
            <a:r>
              <a:rPr lang="en-US" sz="2400" dirty="0" err="1">
                <a:solidFill>
                  <a:schemeClr val="bg1"/>
                </a:solidFill>
              </a:rPr>
              <a:t>nuget</a:t>
            </a:r>
            <a:r>
              <a:rPr lang="en-US" sz="2400" dirty="0">
                <a:solidFill>
                  <a:schemeClr val="bg1"/>
                </a:solidFill>
              </a:rPr>
              <a:t> package is built.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This follows established development practices of quality testing the code before it’s deployed.</a:t>
            </a:r>
          </a:p>
        </p:txBody>
      </p:sp>
    </p:spTree>
    <p:extLst>
      <p:ext uri="{BB962C8B-B14F-4D97-AF65-F5344CB8AC3E}">
        <p14:creationId xmlns:p14="http://schemas.microsoft.com/office/powerpoint/2010/main" val="38229549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1CC744-0992-4A6D-AB53-15C2D8A6E100}"/>
              </a:ext>
            </a:extLst>
          </p:cNvPr>
          <p:cNvSpPr txBox="1"/>
          <p:nvPr/>
        </p:nvSpPr>
        <p:spPr>
          <a:xfrm>
            <a:off x="126023" y="1246000"/>
            <a:ext cx="119399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Quality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DEMO: </a:t>
            </a:r>
            <a:r>
              <a:rPr lang="en-US" sz="2400" dirty="0" err="1">
                <a:solidFill>
                  <a:schemeClr val="bg1"/>
                </a:solidFill>
              </a:rPr>
              <a:t>PSScript</a:t>
            </a:r>
            <a:r>
              <a:rPr lang="en-US" sz="2400" dirty="0">
                <a:solidFill>
                  <a:schemeClr val="bg1"/>
                </a:solidFill>
              </a:rPr>
              <a:t> Analyzer and Pester</a:t>
            </a:r>
          </a:p>
        </p:txBody>
      </p:sp>
    </p:spTree>
    <p:extLst>
      <p:ext uri="{BB962C8B-B14F-4D97-AF65-F5344CB8AC3E}">
        <p14:creationId xmlns:p14="http://schemas.microsoft.com/office/powerpoint/2010/main" val="2070556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F0D1CF-AC17-4589-AB26-2CD67BBBA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"/>
            <a:ext cx="12192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4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Introduced in 2006</a:t>
            </a:r>
          </a:p>
          <a:p>
            <a:r>
              <a:rPr lang="en-US" sz="2400" dirty="0">
                <a:solidFill>
                  <a:schemeClr val="bg1"/>
                </a:solidFill>
              </a:rPr>
              <a:t>Current version: 5.1</a:t>
            </a:r>
          </a:p>
          <a:p>
            <a:r>
              <a:rPr lang="en-US" sz="2400" dirty="0">
                <a:solidFill>
                  <a:schemeClr val="bg1"/>
                </a:solidFill>
              </a:rPr>
              <a:t>A task-based command-line shell and scripting language</a:t>
            </a:r>
          </a:p>
          <a:p>
            <a:r>
              <a:rPr lang="en-US" sz="2400" dirty="0">
                <a:solidFill>
                  <a:schemeClr val="bg1"/>
                </a:solidFill>
              </a:rPr>
              <a:t>Designed especially for system administration</a:t>
            </a:r>
          </a:p>
          <a:p>
            <a:r>
              <a:rPr lang="en-US" sz="2400" dirty="0">
                <a:solidFill>
                  <a:schemeClr val="bg1"/>
                </a:solidFill>
              </a:rPr>
              <a:t>Built on the .NET Framework</a:t>
            </a:r>
          </a:p>
          <a:p>
            <a:r>
              <a:rPr lang="en-US" sz="2400" dirty="0">
                <a:solidFill>
                  <a:schemeClr val="bg1"/>
                </a:solidFill>
              </a:rPr>
              <a:t>Built-in PowerShell commands are called cmdlets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Two ways to use it:</a:t>
            </a:r>
          </a:p>
          <a:p>
            <a:r>
              <a:rPr lang="en-US" sz="2400" dirty="0">
                <a:solidFill>
                  <a:schemeClr val="bg1"/>
                </a:solidFill>
              </a:rPr>
              <a:t>Console – Powershell.exe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Scripting – powershell_ise.exe</a:t>
            </a:r>
          </a:p>
          <a:p>
            <a:r>
              <a:rPr lang="en-US" sz="2400" dirty="0">
                <a:solidFill>
                  <a:schemeClr val="bg1"/>
                </a:solidFill>
              </a:rPr>
              <a:t>Located at </a:t>
            </a:r>
            <a:r>
              <a:rPr lang="en-US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$</a:t>
            </a:r>
            <a:r>
              <a:rPr lang="en-US" sz="24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pshome</a:t>
            </a:r>
            <a:endParaRPr lang="en-US" sz="2400" b="1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Installed by default on Windows 8/8.1/10</a:t>
            </a:r>
          </a:p>
          <a:p>
            <a:r>
              <a:rPr lang="en-US" sz="2400" dirty="0">
                <a:solidFill>
                  <a:schemeClr val="bg1"/>
                </a:solidFill>
              </a:rPr>
              <a:t>Download from </a:t>
            </a:r>
            <a:r>
              <a:rPr lang="en-US" sz="2400" dirty="0">
                <a:solidFill>
                  <a:srgbClr val="99FF33"/>
                </a:solidFill>
              </a:rPr>
              <a:t>https://bit.ly/2eMNnGr</a:t>
            </a:r>
            <a:endParaRPr lang="en-US" sz="2400" b="1" dirty="0">
              <a:solidFill>
                <a:srgbClr val="99FF33"/>
              </a:solidFill>
              <a:latin typeface="Consolas" panose="020B0609020204030204" pitchFamily="49" charset="0"/>
            </a:endParaRPr>
          </a:p>
          <a:p>
            <a:endParaRPr lang="en-US" sz="2400" b="1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sz="24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667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Help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Get-Command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Finds available commands. Supports wildcard search.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Given all PS commands are structured as Verb-Noun it’s easy to search based on what you want to perform.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Example:</a:t>
            </a:r>
          </a:p>
          <a:p>
            <a:r>
              <a:rPr lang="en-US" sz="2400" dirty="0">
                <a:solidFill>
                  <a:schemeClr val="bg1"/>
                </a:solidFill>
              </a:rPr>
              <a:t>Find all commands which could be used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Create items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Copy items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Rename items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Delete items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16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Help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Get-Help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Provides command usage help.</a:t>
            </a:r>
          </a:p>
          <a:p>
            <a:r>
              <a:rPr lang="en-US" sz="2400" dirty="0">
                <a:solidFill>
                  <a:schemeClr val="bg1"/>
                </a:solidFill>
              </a:rPr>
              <a:t>Alias: Help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Examples: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Get help with 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Get-Service</a:t>
            </a:r>
            <a:r>
              <a:rPr lang="en-US" sz="2400" dirty="0">
                <a:solidFill>
                  <a:schemeClr val="bg1"/>
                </a:solidFill>
              </a:rPr>
              <a:t> Cmdlet</a:t>
            </a:r>
          </a:p>
          <a:p>
            <a:r>
              <a:rPr lang="en-US" sz="2400" dirty="0">
                <a:solidFill>
                  <a:schemeClr val="bg1"/>
                </a:solidFill>
              </a:rPr>
              <a:t>Get usage examples of 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</a:t>
            </a:r>
            <a:r>
              <a:rPr lang="en-US" sz="2400" dirty="0" err="1">
                <a:solidFill>
                  <a:srgbClr val="FFFF00"/>
                </a:solidFill>
                <a:latin typeface="Consolas" panose="020B0609020204030204" pitchFamily="49" charset="0"/>
              </a:rPr>
              <a:t>ChildItem</a:t>
            </a:r>
            <a:r>
              <a:rPr lang="en-US" sz="2400" dirty="0">
                <a:solidFill>
                  <a:schemeClr val="bg1"/>
                </a:solidFill>
              </a:rPr>
              <a:t> Cmdlet</a:t>
            </a:r>
          </a:p>
          <a:p>
            <a:r>
              <a:rPr lang="en-US" sz="2400" dirty="0">
                <a:solidFill>
                  <a:schemeClr val="bg1"/>
                </a:solidFill>
              </a:rPr>
              <a:t>Show full help of 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Get-Process</a:t>
            </a:r>
            <a:r>
              <a:rPr lang="en-US" sz="2400" dirty="0">
                <a:solidFill>
                  <a:schemeClr val="bg1"/>
                </a:solidFill>
              </a:rPr>
              <a:t> Cmdlet</a:t>
            </a:r>
          </a:p>
          <a:p>
            <a:r>
              <a:rPr lang="en-US" sz="2400" dirty="0">
                <a:solidFill>
                  <a:schemeClr val="bg1"/>
                </a:solidFill>
              </a:rPr>
              <a:t>Show full help of </a:t>
            </a:r>
            <a:r>
              <a:rPr lang="en-US" sz="2400" dirty="0">
                <a:solidFill>
                  <a:srgbClr val="FFFF00"/>
                </a:solidFill>
                <a:latin typeface="Consolas" panose="020B0609020204030204" pitchFamily="49" charset="0"/>
              </a:rPr>
              <a:t>Get-Content</a:t>
            </a:r>
            <a:r>
              <a:rPr lang="en-US" sz="2400" dirty="0">
                <a:solidFill>
                  <a:schemeClr val="bg1"/>
                </a:solidFill>
              </a:rPr>
              <a:t> in new window</a:t>
            </a:r>
          </a:p>
        </p:txBody>
      </p:sp>
    </p:spTree>
    <p:extLst>
      <p:ext uri="{BB962C8B-B14F-4D97-AF65-F5344CB8AC3E}">
        <p14:creationId xmlns:p14="http://schemas.microsoft.com/office/powerpoint/2010/main" val="794284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Basic data types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String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Char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Byte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Long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Decimal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Single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Double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Datetime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285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6" y="1345223"/>
            <a:ext cx="11799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Operators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AB2B3D-DD91-470F-8E32-71C8D6B59833}"/>
              </a:ext>
            </a:extLst>
          </p:cNvPr>
          <p:cNvSpPr txBox="1"/>
          <p:nvPr/>
        </p:nvSpPr>
        <p:spPr>
          <a:xfrm>
            <a:off x="140676" y="1943100"/>
            <a:ext cx="4053254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Comparison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-eq</a:t>
            </a:r>
          </a:p>
          <a:p>
            <a:r>
              <a:rPr lang="en-US" dirty="0">
                <a:solidFill>
                  <a:schemeClr val="bg1"/>
                </a:solidFill>
              </a:rPr>
              <a:t>-ne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gt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ge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lt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-le</a:t>
            </a:r>
          </a:p>
          <a:p>
            <a:r>
              <a:rPr lang="en-US" dirty="0">
                <a:solidFill>
                  <a:schemeClr val="bg1"/>
                </a:solidFill>
              </a:rPr>
              <a:t>-like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notlike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-match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notmatch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-contains</a:t>
            </a:r>
          </a:p>
          <a:p>
            <a:r>
              <a:rPr lang="en-US" dirty="0">
                <a:solidFill>
                  <a:schemeClr val="bg1"/>
                </a:solidFill>
              </a:rPr>
              <a:t>-replace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notcontains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-in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notin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9F82F0-B8BD-4121-8B3B-28E90861D618}"/>
              </a:ext>
            </a:extLst>
          </p:cNvPr>
          <p:cNvSpPr txBox="1"/>
          <p:nvPr/>
        </p:nvSpPr>
        <p:spPr>
          <a:xfrm>
            <a:off x="4042997" y="1934308"/>
            <a:ext cx="405325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Type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-is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isnot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-as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24D97B-A278-4E01-9036-F53AA9A5387A}"/>
              </a:ext>
            </a:extLst>
          </p:cNvPr>
          <p:cNvSpPr txBox="1"/>
          <p:nvPr/>
        </p:nvSpPr>
        <p:spPr>
          <a:xfrm>
            <a:off x="7886699" y="1943100"/>
            <a:ext cx="40532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Logical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-and</a:t>
            </a:r>
          </a:p>
          <a:p>
            <a:r>
              <a:rPr lang="en-US" dirty="0">
                <a:solidFill>
                  <a:schemeClr val="bg1"/>
                </a:solidFill>
              </a:rPr>
              <a:t>-or</a:t>
            </a:r>
          </a:p>
          <a:p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en-US" dirty="0" err="1">
                <a:solidFill>
                  <a:schemeClr val="bg1"/>
                </a:solidFill>
              </a:rPr>
              <a:t>xor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-not</a:t>
            </a:r>
          </a:p>
          <a:p>
            <a:r>
              <a:rPr lang="en-US" dirty="0">
                <a:solidFill>
                  <a:schemeClr val="bg1"/>
                </a:solidFill>
              </a:rPr>
              <a:t>!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94EFB3-EDF7-4D7E-9CD2-1AAC40294111}"/>
              </a:ext>
            </a:extLst>
          </p:cNvPr>
          <p:cNvSpPr txBox="1"/>
          <p:nvPr/>
        </p:nvSpPr>
        <p:spPr>
          <a:xfrm>
            <a:off x="7410802" y="5403401"/>
            <a:ext cx="4640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about_operators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about_Comparison_Operators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about_Type_Operators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about_Logical_Operators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539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5AB4FC-410B-477F-BE6D-CC79D8586AA1}"/>
              </a:ext>
            </a:extLst>
          </p:cNvPr>
          <p:cNvSpPr/>
          <p:nvPr/>
        </p:nvSpPr>
        <p:spPr>
          <a:xfrm>
            <a:off x="0" y="0"/>
            <a:ext cx="12192000" cy="113420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Module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C0EFE-3672-428D-A0FA-99BC455DF1FF}"/>
              </a:ext>
            </a:extLst>
          </p:cNvPr>
          <p:cNvSpPr txBox="1"/>
          <p:nvPr/>
        </p:nvSpPr>
        <p:spPr>
          <a:xfrm>
            <a:off x="140677" y="1345223"/>
            <a:ext cx="931105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Cmdlets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Cmdlets differ from commands in other command-shell environments in the following ways: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 are instances of .NET Framework classes; they are not stand-alone executables.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 can be created from as few as a dozen lines of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 do not generally do their own parsing, error presentation, or output formatting. Parsing, error presentation, and output formatting are handled by the Windows PowerShell runtime.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 process input objects from the pipeline rather than from streams of text, and cmdlets typically deliver objects as output to the pipeline.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Cmdlets are record-oriented because they process a single object at a time.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35C25-F30D-41A7-8C9E-28E6839FFFAD}"/>
              </a:ext>
            </a:extLst>
          </p:cNvPr>
          <p:cNvSpPr txBox="1"/>
          <p:nvPr/>
        </p:nvSpPr>
        <p:spPr>
          <a:xfrm>
            <a:off x="7445971" y="6115578"/>
            <a:ext cx="4640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nsolas" panose="020B0609020204030204" pitchFamily="49" charset="0"/>
              </a:rPr>
              <a:t>Get-Help </a:t>
            </a:r>
            <a:r>
              <a:rPr lang="en-US" dirty="0" err="1">
                <a:solidFill>
                  <a:srgbClr val="FFFF00"/>
                </a:solidFill>
                <a:latin typeface="Consolas" panose="020B0609020204030204" pitchFamily="49" charset="0"/>
              </a:rPr>
              <a:t>about_Command_Syntax</a:t>
            </a:r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25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1511</Words>
  <Application>Microsoft Office PowerPoint</Application>
  <PresentationFormat>Widescreen</PresentationFormat>
  <Paragraphs>458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Petrovic, Ilija</dc:creator>
  <cp:lastModifiedBy>Petrovic, Ilija</cp:lastModifiedBy>
  <cp:revision>52</cp:revision>
  <dcterms:created xsi:type="dcterms:W3CDTF">2018-05-20T18:12:12Z</dcterms:created>
  <dcterms:modified xsi:type="dcterms:W3CDTF">2018-05-23T23:34:12Z</dcterms:modified>
</cp:coreProperties>
</file>

<file path=docProps/thumbnail.jpeg>
</file>